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5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5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13" r:id="rId278"/>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78" Type="http://schemas.openxmlformats.org/officeDocument/2006/relationships/slide" Target="slides/slide158.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2" name="Shape 11332"/>
        <p:cNvGrpSpPr/>
        <p:nvPr/>
      </p:nvGrpSpPr>
      <p:grpSpPr>
        <a:xfrm>
          <a:off x="0" y="0"/>
          <a:ext cx="0" cy="0"/>
          <a:chOff x="0" y="0"/>
          <a:chExt cx="0" cy="0"/>
        </a:xfrm>
      </p:grpSpPr>
      <p:sp>
        <p:nvSpPr>
          <p:cNvPr id="11333" name="Google Shape;11333;p15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334" name="Google Shape;11334;p1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notesSlide" Target="../notesSlides/notesSlide158.xml"/></Relationships>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5" name="Shape 11335"/>
        <p:cNvGrpSpPr/>
        <p:nvPr/>
      </p:nvGrpSpPr>
      <p:grpSpPr>
        <a:xfrm>
          <a:off x="0" y="0"/>
          <a:ext cx="0" cy="0"/>
          <a:chOff x="0" y="0"/>
          <a:chExt cx="0" cy="0"/>
        </a:xfrm>
      </p:grpSpPr>
      <p:sp>
        <p:nvSpPr>
          <p:cNvPr id="11336" name="Google Shape;11336;p1588"/>
          <p:cNvSpPr txBox="1"/>
          <p:nvPr>
            <p:ph idx="1" type="body"/>
          </p:nvPr>
        </p:nvSpPr>
        <p:spPr>
          <a:xfrm>
            <a:off x="609600" y="1752600"/>
            <a:ext cx="8001000" cy="3962400"/>
          </a:xfrm>
          <a:prstGeom prst="rect">
            <a:avLst/>
          </a:prstGeom>
          <a:noFill/>
          <a:ln>
            <a:noFill/>
          </a:ln>
        </p:spPr>
        <p:txBody>
          <a:bodyPr anchorCtr="0" anchor="t" bIns="44450" lIns="90475" spcFirstLastPara="1" rIns="90475" wrap="square" tIns="44450">
            <a:noAutofit/>
          </a:bodyPr>
          <a:lstStyle/>
          <a:p>
            <a:pPr indent="-342900" lvl="0" marL="342900" rtl="0" algn="l">
              <a:spcBef>
                <a:spcPts val="0"/>
              </a:spcBef>
              <a:spcAft>
                <a:spcPts val="0"/>
              </a:spcAft>
              <a:buSzPts val="2400"/>
              <a:buFont typeface="Century Gothic"/>
              <a:buChar char="•"/>
            </a:pPr>
            <a:r>
              <a:rPr lang="en-US"/>
              <a:t>New Account:</a:t>
            </a:r>
            <a:endParaRPr/>
          </a:p>
          <a:p>
            <a:pPr indent="-285750" lvl="1" marL="742950" rtl="0" algn="l">
              <a:spcBef>
                <a:spcPts val="400"/>
              </a:spcBef>
              <a:spcAft>
                <a:spcPts val="0"/>
              </a:spcAft>
              <a:buSzPts val="2000"/>
              <a:buFont typeface="Century Gothic"/>
              <a:buChar char="–"/>
            </a:pPr>
            <a:r>
              <a:rPr lang="en-US"/>
              <a:t>auction induced 55 winning bids which laid claim to entire $162 million available</a:t>
            </a:r>
            <a:endParaRPr/>
          </a:p>
          <a:p>
            <a:pPr indent="-228600" lvl="2" marL="1143000" rtl="0" algn="l">
              <a:spcBef>
                <a:spcPts val="360"/>
              </a:spcBef>
              <a:spcAft>
                <a:spcPts val="0"/>
              </a:spcAft>
              <a:buSzPts val="1800"/>
              <a:buFont typeface="Century Gothic"/>
              <a:buChar char="•"/>
            </a:pPr>
            <a:r>
              <a:rPr lang="en-US"/>
              <a:t>300 MW of wind, 157 MW of geothermal, 70 MW of landfill gas, 12 MW of biomass, 2 MW of digester gas, 1 MW of small hydro</a:t>
            </a:r>
            <a:endParaRPr/>
          </a:p>
          <a:p>
            <a:pPr indent="-228600" lvl="2" marL="1143000" rtl="0" algn="l">
              <a:spcBef>
                <a:spcPts val="360"/>
              </a:spcBef>
              <a:spcAft>
                <a:spcPts val="0"/>
              </a:spcAft>
              <a:buSzPts val="1800"/>
              <a:buFont typeface="Century Gothic"/>
              <a:buChar char="•"/>
            </a:pPr>
            <a:r>
              <a:rPr lang="en-US"/>
              <a:t>Full amount of $162 million allocated at an average incentive of 1.2 cents/kWh</a:t>
            </a:r>
            <a:endParaRPr/>
          </a:p>
          <a:p>
            <a:pPr indent="-285750" lvl="1" marL="742950" rtl="0" algn="l">
              <a:spcBef>
                <a:spcPts val="400"/>
              </a:spcBef>
              <a:spcAft>
                <a:spcPts val="0"/>
              </a:spcAft>
              <a:buSzPts val="2000"/>
              <a:buFont typeface="Century Gothic"/>
              <a:buChar char="–"/>
            </a:pPr>
            <a:r>
              <a:rPr lang="en-US"/>
              <a:t>all projects expected to pass Milestone #1 by this month</a:t>
            </a:r>
            <a:endParaRPr/>
          </a:p>
          <a:p>
            <a:pPr indent="-342900" lvl="0" marL="342900" rtl="0" algn="l">
              <a:spcBef>
                <a:spcPts val="480"/>
              </a:spcBef>
              <a:spcAft>
                <a:spcPts val="0"/>
              </a:spcAft>
              <a:buSzPts val="2400"/>
              <a:buFont typeface="Century Gothic"/>
              <a:buChar char="•"/>
            </a:pPr>
            <a:r>
              <a:rPr lang="en-US"/>
              <a:t>Existing account:</a:t>
            </a:r>
            <a:endParaRPr/>
          </a:p>
          <a:p>
            <a:pPr indent="-285750" lvl="1" marL="742950" rtl="0" algn="l">
              <a:spcBef>
                <a:spcPts val="400"/>
              </a:spcBef>
              <a:spcAft>
                <a:spcPts val="0"/>
              </a:spcAft>
              <a:buSzPts val="2000"/>
              <a:buFont typeface="Century Gothic"/>
              <a:buChar char="–"/>
            </a:pPr>
            <a:r>
              <a:rPr lang="en-US"/>
              <a:t>$55 million paid out, $21 million rollover in 1998</a:t>
            </a:r>
            <a:endParaRPr/>
          </a:p>
          <a:p>
            <a:pPr indent="-285750" lvl="1" marL="742950" rtl="0" algn="l">
              <a:spcBef>
                <a:spcPts val="400"/>
              </a:spcBef>
              <a:spcAft>
                <a:spcPts val="0"/>
              </a:spcAft>
              <a:buSzPts val="2000"/>
              <a:buFont typeface="Century Gothic"/>
              <a:buChar char="–"/>
            </a:pPr>
            <a:r>
              <a:rPr lang="en-US"/>
              <a:t>nearly 50 facilities “off the cliff” but continue operating</a:t>
            </a:r>
            <a:endParaRPr/>
          </a:p>
        </p:txBody>
      </p:sp>
      <p:sp>
        <p:nvSpPr>
          <p:cNvPr id="11337" name="Google Shape;11337;p1588"/>
          <p:cNvSpPr txBox="1"/>
          <p:nvPr>
            <p:ph type="title"/>
          </p:nvPr>
        </p:nvSpPr>
        <p:spPr>
          <a:xfrm>
            <a:off x="685800" y="990600"/>
            <a:ext cx="7772400" cy="838200"/>
          </a:xfrm>
          <a:prstGeom prst="rect">
            <a:avLst/>
          </a:prstGeom>
          <a:noFill/>
          <a:ln>
            <a:noFill/>
          </a:ln>
        </p:spPr>
        <p:txBody>
          <a:bodyPr anchorCtr="0" anchor="ctr" bIns="44450" lIns="90475" spcFirstLastPara="1" rIns="90475" wrap="square" tIns="44450">
            <a:noAutofit/>
          </a:bodyPr>
          <a:lstStyle/>
          <a:p>
            <a:pPr indent="0" lvl="0" marL="0" rtl="0" algn="ctr">
              <a:spcBef>
                <a:spcPts val="0"/>
              </a:spcBef>
              <a:spcAft>
                <a:spcPts val="0"/>
              </a:spcAft>
              <a:buNone/>
            </a:pPr>
            <a:r>
              <a:rPr lang="en-US"/>
              <a:t>Over the Grid Supply: Results </a:t>
            </a:r>
            <a:endParaRPr sz="2800"/>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